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9" r:id="rId9"/>
    <p:sldId id="263" r:id="rId10"/>
    <p:sldId id="267" r:id="rId11"/>
    <p:sldId id="265" r:id="rId12"/>
    <p:sldId id="268" r:id="rId13"/>
    <p:sldId id="271" r:id="rId14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ublic Sans" pitchFamily="2" charset="77"/>
      <p:regular r:id="rId19"/>
    </p:embeddedFont>
    <p:embeddedFont>
      <p:font typeface="Public Sans Bold" pitchFamily="2" charset="77"/>
      <p:regular r:id="rId20"/>
    </p:embeddedFont>
    <p:embeddedFont>
      <p:font typeface="Public Sans Heavy" pitchFamily="2" charset="77"/>
      <p:regular r:id="rId21"/>
    </p:embeddedFont>
    <p:embeddedFont>
      <p:font typeface="Source Sans Pro" panose="020F0502020204030204" pitchFamily="34" charset="0"/>
      <p:regular r:id="rId22"/>
      <p:bold r:id="rId23"/>
      <p:italic r:id="rId24"/>
      <p:boldItalic r:id="rId25"/>
    </p:embeddedFont>
    <p:embeddedFont>
      <p:font typeface="Source Sans Pro Bold" panose="020B0703030403020204" pitchFamily="34" charset="0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 autoAdjust="0"/>
    <p:restoredTop sz="94633" autoAdjust="0"/>
  </p:normalViewPr>
  <p:slideViewPr>
    <p:cSldViewPr>
      <p:cViewPr varScale="1">
        <p:scale>
          <a:sx n="60" d="100"/>
          <a:sy n="60" d="100"/>
        </p:scale>
        <p:origin x="86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592" b="-16592"/>
            </a:stretch>
          </a:blipFill>
        </p:spPr>
        <p:txBody>
          <a:bodyPr/>
          <a:lstStyle/>
          <a:p>
            <a:endParaRPr lang="ro-RO"/>
          </a:p>
        </p:txBody>
      </p:sp>
      <p:grpSp>
        <p:nvGrpSpPr>
          <p:cNvPr id="3" name="Group 3"/>
          <p:cNvGrpSpPr/>
          <p:nvPr/>
        </p:nvGrpSpPr>
        <p:grpSpPr>
          <a:xfrm>
            <a:off x="0" y="-35248"/>
            <a:ext cx="18288000" cy="10322248"/>
            <a:chOff x="0" y="0"/>
            <a:chExt cx="3475695" cy="196177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75695" cy="1961778"/>
            </a:xfrm>
            <a:custGeom>
              <a:avLst/>
              <a:gdLst/>
              <a:ahLst/>
              <a:cxnLst/>
              <a:rect l="l" t="t" r="r" b="b"/>
              <a:pathLst>
                <a:path w="3475695" h="1961778">
                  <a:moveTo>
                    <a:pt x="0" y="0"/>
                  </a:moveTo>
                  <a:lnTo>
                    <a:pt x="3475695" y="0"/>
                  </a:lnTo>
                  <a:lnTo>
                    <a:pt x="3475695" y="1961778"/>
                  </a:lnTo>
                  <a:lnTo>
                    <a:pt x="0" y="1961778"/>
                  </a:lnTo>
                  <a:close/>
                </a:path>
              </a:pathLst>
            </a:custGeom>
            <a:solidFill>
              <a:srgbClr val="1A6FB0">
                <a:alpha val="84706"/>
              </a:srgbClr>
            </a:solidFill>
          </p:spPr>
          <p:txBody>
            <a:bodyPr/>
            <a:lstStyle/>
            <a:p>
              <a:endParaRPr lang="ro-RO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67977" y="1619348"/>
            <a:ext cx="13752046" cy="5065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49"/>
              </a:lnSpc>
            </a:pPr>
            <a:r>
              <a:rPr lang="en-US" sz="7178">
                <a:solidFill>
                  <a:srgbClr val="FFFFFF"/>
                </a:solidFill>
                <a:latin typeface="Public Sans Heavy"/>
              </a:rPr>
              <a:t>ANALIZA COMPARATIVĂ A PRETURILOR IMOBILIARE ÎN EUROPA ȘI ASIA.</a:t>
            </a:r>
          </a:p>
          <a:p>
            <a:pPr algn="ctr">
              <a:lnSpc>
                <a:spcPts val="10049"/>
              </a:lnSpc>
            </a:pPr>
            <a:endParaRPr lang="en-US" sz="7178">
              <a:solidFill>
                <a:srgbClr val="FFFFFF"/>
              </a:solidFill>
              <a:latin typeface="Public Sans Heavy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875317" y="6287134"/>
            <a:ext cx="8537367" cy="2971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Source Sans Pro Bold"/>
              </a:rPr>
              <a:t>Cebotaru Daniel, IA-211, anul.III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Source Sans Pro"/>
              </a:rPr>
              <a:t>Universitatea Tehnică a Moldovei, Facultatea Calculatoare, Inginerie și Micro-Electronică, Informatică aplicată, Chișinău, Moldova.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03677" y="290299"/>
            <a:ext cx="14080646" cy="8800404"/>
          </a:xfrm>
          <a:custGeom>
            <a:avLst/>
            <a:gdLst/>
            <a:ahLst/>
            <a:cxnLst/>
            <a:rect l="l" t="t" r="r" b="b"/>
            <a:pathLst>
              <a:path w="14080646" h="8800404">
                <a:moveTo>
                  <a:pt x="0" y="0"/>
                </a:moveTo>
                <a:lnTo>
                  <a:pt x="14080646" y="0"/>
                </a:lnTo>
                <a:lnTo>
                  <a:pt x="14080646" y="8800403"/>
                </a:lnTo>
                <a:lnTo>
                  <a:pt x="0" y="88004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ro-RO"/>
          </a:p>
        </p:txBody>
      </p:sp>
      <p:sp>
        <p:nvSpPr>
          <p:cNvPr id="3" name="TextBox 3"/>
          <p:cNvSpPr txBox="1"/>
          <p:nvPr/>
        </p:nvSpPr>
        <p:spPr>
          <a:xfrm>
            <a:off x="2438400" y="9374641"/>
            <a:ext cx="13411200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Public Sans Heavy"/>
              </a:rPr>
              <a:t>FIGURA 1.6 PREȚUL PE METRU PĂTRAT IN FUNCȚIE DE TIPUL PROPRIETĂȚII IMOBILIARE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60209" y="274873"/>
            <a:ext cx="14367583" cy="8983427"/>
          </a:xfrm>
          <a:custGeom>
            <a:avLst/>
            <a:gdLst/>
            <a:ahLst/>
            <a:cxnLst/>
            <a:rect l="l" t="t" r="r" b="b"/>
            <a:pathLst>
              <a:path w="14367583" h="8983427">
                <a:moveTo>
                  <a:pt x="0" y="0"/>
                </a:moveTo>
                <a:lnTo>
                  <a:pt x="14367582" y="0"/>
                </a:lnTo>
                <a:lnTo>
                  <a:pt x="14367582" y="8983427"/>
                </a:lnTo>
                <a:lnTo>
                  <a:pt x="0" y="8983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ro-RO"/>
          </a:p>
        </p:txBody>
      </p:sp>
      <p:sp>
        <p:nvSpPr>
          <p:cNvPr id="3" name="TextBox 3"/>
          <p:cNvSpPr txBox="1"/>
          <p:nvPr/>
        </p:nvSpPr>
        <p:spPr>
          <a:xfrm>
            <a:off x="4028999" y="9608187"/>
            <a:ext cx="10230002" cy="397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FFFFFF"/>
                </a:solidFill>
                <a:latin typeface="Public Sans Heavy"/>
              </a:rPr>
              <a:t>FIGURA 1.4 COSTUL MEDIU DE TRAI IN ASIA SI EUROPA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12901" y="622207"/>
            <a:ext cx="14462197" cy="9042585"/>
          </a:xfrm>
          <a:custGeom>
            <a:avLst/>
            <a:gdLst/>
            <a:ahLst/>
            <a:cxnLst/>
            <a:rect l="l" t="t" r="r" b="b"/>
            <a:pathLst>
              <a:path w="14462197" h="9042585">
                <a:moveTo>
                  <a:pt x="0" y="0"/>
                </a:moveTo>
                <a:lnTo>
                  <a:pt x="14462198" y="0"/>
                </a:lnTo>
                <a:lnTo>
                  <a:pt x="14462198" y="9042586"/>
                </a:lnTo>
                <a:lnTo>
                  <a:pt x="0" y="9042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592" b="-16592"/>
            </a:stretch>
          </a:blipFill>
        </p:spPr>
        <p:txBody>
          <a:bodyPr/>
          <a:lstStyle/>
          <a:p>
            <a:endParaRPr lang="ro-RO"/>
          </a:p>
        </p:txBody>
      </p:sp>
      <p:grpSp>
        <p:nvGrpSpPr>
          <p:cNvPr id="3" name="Group 3"/>
          <p:cNvGrpSpPr/>
          <p:nvPr/>
        </p:nvGrpSpPr>
        <p:grpSpPr>
          <a:xfrm>
            <a:off x="0" y="-35248"/>
            <a:ext cx="18288000" cy="10322248"/>
            <a:chOff x="0" y="0"/>
            <a:chExt cx="3475695" cy="196177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75695" cy="1961778"/>
            </a:xfrm>
            <a:custGeom>
              <a:avLst/>
              <a:gdLst/>
              <a:ahLst/>
              <a:cxnLst/>
              <a:rect l="l" t="t" r="r" b="b"/>
              <a:pathLst>
                <a:path w="3475695" h="1961778">
                  <a:moveTo>
                    <a:pt x="0" y="0"/>
                  </a:moveTo>
                  <a:lnTo>
                    <a:pt x="3475695" y="0"/>
                  </a:lnTo>
                  <a:lnTo>
                    <a:pt x="3475695" y="1961778"/>
                  </a:lnTo>
                  <a:lnTo>
                    <a:pt x="0" y="1961778"/>
                  </a:lnTo>
                  <a:close/>
                </a:path>
              </a:pathLst>
            </a:custGeom>
            <a:solidFill>
              <a:srgbClr val="1A6FB0">
                <a:alpha val="84706"/>
              </a:srgbClr>
            </a:solidFill>
          </p:spPr>
          <p:txBody>
            <a:bodyPr/>
            <a:lstStyle/>
            <a:p>
              <a:endParaRPr lang="ro-RO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05077" y="2995467"/>
            <a:ext cx="15077846" cy="3789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49"/>
              </a:lnSpc>
            </a:pPr>
            <a:r>
              <a:rPr lang="en-US" sz="7178">
                <a:solidFill>
                  <a:srgbClr val="FFFFFF"/>
                </a:solidFill>
                <a:latin typeface="Public Sans Heavy"/>
              </a:rPr>
              <a:t>VĂ MULȚUMESC </a:t>
            </a:r>
          </a:p>
          <a:p>
            <a:pPr algn="ctr">
              <a:lnSpc>
                <a:spcPts val="10049"/>
              </a:lnSpc>
            </a:pPr>
            <a:r>
              <a:rPr lang="en-US" sz="7178">
                <a:solidFill>
                  <a:srgbClr val="FFFFFF"/>
                </a:solidFill>
                <a:latin typeface="Public Sans Heavy"/>
              </a:rPr>
              <a:t>PENTRU </a:t>
            </a:r>
          </a:p>
          <a:p>
            <a:pPr algn="ctr">
              <a:lnSpc>
                <a:spcPts val="10049"/>
              </a:lnSpc>
            </a:pPr>
            <a:r>
              <a:rPr lang="en-US" sz="7178">
                <a:solidFill>
                  <a:srgbClr val="FFFFFF"/>
                </a:solidFill>
                <a:latin typeface="Public Sans Heavy"/>
              </a:rPr>
              <a:t>ATENȚIE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1089" y="923925"/>
            <a:ext cx="12840674" cy="1749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ublic Sans Heavy"/>
              </a:rPr>
              <a:t>II. PROBLEMA ȘI IPOTEZA</a:t>
            </a:r>
          </a:p>
          <a:p>
            <a:pPr>
              <a:lnSpc>
                <a:spcPts val="7000"/>
              </a:lnSpc>
            </a:pPr>
            <a:endParaRPr lang="en-US" sz="5000">
              <a:solidFill>
                <a:srgbClr val="FFFFFF"/>
              </a:solidFill>
              <a:latin typeface="Public Sans Heavy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56921" y="2715471"/>
            <a:ext cx="16974158" cy="5244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88"/>
              </a:lnSpc>
            </a:pPr>
            <a:r>
              <a:rPr lang="en-US" sz="3966">
                <a:solidFill>
                  <a:srgbClr val="FFFFFF"/>
                </a:solidFill>
                <a:latin typeface="Public Sans Heavy"/>
              </a:rPr>
              <a:t>PROBLEMA DE CERCETARE ÎN CADRUL ACESTEI LUCRĂRI ESTE :</a:t>
            </a:r>
          </a:p>
          <a:p>
            <a:pPr>
              <a:lnSpc>
                <a:spcPts val="5988"/>
              </a:lnSpc>
            </a:pPr>
            <a:r>
              <a:rPr lang="en-US" sz="3966">
                <a:solidFill>
                  <a:srgbClr val="FFFFFF"/>
                </a:solidFill>
                <a:latin typeface="Public Sans"/>
              </a:rPr>
              <a:t>“DE CE PRETURILE IMOBILILOR VARIAZĂ IN FUNCȚIE DE CONTINENT SI IN CARE DIN ACESTEA ESTE MAI PREFERABIL DE ACHIZIȚIONAT UN IMOBIL CU SCOP DE TRAI SAU INVESTIRE.”</a:t>
            </a:r>
          </a:p>
          <a:p>
            <a:pPr>
              <a:lnSpc>
                <a:spcPts val="5988"/>
              </a:lnSpc>
            </a:pPr>
            <a:r>
              <a:rPr lang="en-US" sz="3966">
                <a:solidFill>
                  <a:srgbClr val="FFFFFF"/>
                </a:solidFill>
                <a:latin typeface="Public Sans Heavy"/>
              </a:rPr>
              <a:t>IPOTEZA STABILITĂ DE MINE IN CADRUL ACESTEI LUCRĂRI ESTE :</a:t>
            </a:r>
          </a:p>
          <a:p>
            <a:pPr>
              <a:lnSpc>
                <a:spcPts val="5988"/>
              </a:lnSpc>
            </a:pPr>
            <a:r>
              <a:rPr lang="en-US" sz="3966">
                <a:solidFill>
                  <a:srgbClr val="FFFFFF"/>
                </a:solidFill>
                <a:latin typeface="Public Sans"/>
              </a:rPr>
              <a:t>„EUROPA ESTE CONTINENTUL MAI BUN PENTRU ACHIZIȚIONAREA UNUI IMOBIL CU SCOP DE TRAI SAU INVESTIRE”.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74260"/>
            <a:ext cx="12627458" cy="1749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ublic Sans Heavy"/>
              </a:rPr>
              <a:t>III. SCOPUL ȘI OBIECTIVELE PROPUSE</a:t>
            </a:r>
          </a:p>
          <a:p>
            <a:pPr>
              <a:lnSpc>
                <a:spcPts val="7000"/>
              </a:lnSpc>
            </a:pPr>
            <a:endParaRPr lang="en-US" sz="5000">
              <a:solidFill>
                <a:srgbClr val="FFFFFF"/>
              </a:solidFill>
              <a:latin typeface="Public Sans Heavy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83662" y="2137959"/>
            <a:ext cx="16802787" cy="6844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62"/>
              </a:lnSpc>
              <a:spcBef>
                <a:spcPct val="0"/>
              </a:spcBef>
            </a:pPr>
            <a:r>
              <a:rPr lang="en-US" sz="3901" dirty="0">
                <a:solidFill>
                  <a:srgbClr val="FFFFFF"/>
                </a:solidFill>
                <a:latin typeface="Public Sans Bold"/>
              </a:rPr>
              <a:t>SCOPUL </a:t>
            </a:r>
            <a:r>
              <a:rPr lang="en-US" sz="3901" dirty="0">
                <a:solidFill>
                  <a:srgbClr val="FFFFFF"/>
                </a:solidFill>
                <a:latin typeface="Public Sans"/>
              </a:rPr>
              <a:t>PRINCIPAL AL ACESTE LUCRĂRI ESTE COMPARAREA PRETURILOR DIN EUROPA ȘI ASIA, DAR SI AFLAREA RĂSPUNSULUI PENTRU IPOTEZA STABILITĂ. </a:t>
            </a:r>
          </a:p>
          <a:p>
            <a:pPr>
              <a:lnSpc>
                <a:spcPts val="5462"/>
              </a:lnSpc>
              <a:spcBef>
                <a:spcPct val="0"/>
              </a:spcBef>
            </a:pPr>
            <a:endParaRPr lang="en-US" sz="3901" dirty="0">
              <a:solidFill>
                <a:srgbClr val="FFFFFF"/>
              </a:solidFill>
              <a:latin typeface="Public Sans"/>
            </a:endParaRPr>
          </a:p>
          <a:p>
            <a:pPr>
              <a:lnSpc>
                <a:spcPts val="5462"/>
              </a:lnSpc>
              <a:spcBef>
                <a:spcPct val="0"/>
              </a:spcBef>
            </a:pPr>
            <a:r>
              <a:rPr lang="en-US" sz="3901" dirty="0">
                <a:solidFill>
                  <a:srgbClr val="FFFFFF"/>
                </a:solidFill>
                <a:latin typeface="Public Sans Bold"/>
              </a:rPr>
              <a:t>OBIECTIVELE PRINCIPALE SUNT :</a:t>
            </a:r>
          </a:p>
          <a:p>
            <a:pPr marL="842402" lvl="1" indent="-421201">
              <a:lnSpc>
                <a:spcPts val="5462"/>
              </a:lnSpc>
              <a:buFont typeface="Arial"/>
              <a:buChar char="•"/>
            </a:pPr>
            <a:r>
              <a:rPr lang="en-US" sz="3901" dirty="0">
                <a:solidFill>
                  <a:srgbClr val="FFFFFF"/>
                </a:solidFill>
                <a:latin typeface="Public Sans"/>
              </a:rPr>
              <a:t> SĂ ANALIZEZ PREȚURILE DIN EUROPA ȘI ASIA.</a:t>
            </a:r>
          </a:p>
          <a:p>
            <a:pPr marL="842402" lvl="1" indent="-421201">
              <a:lnSpc>
                <a:spcPts val="5462"/>
              </a:lnSpc>
              <a:buFont typeface="Arial"/>
              <a:buChar char="•"/>
            </a:pPr>
            <a:r>
              <a:rPr lang="en-US" sz="3901" dirty="0">
                <a:solidFill>
                  <a:srgbClr val="FFFFFF"/>
                </a:solidFill>
                <a:latin typeface="Public Sans"/>
              </a:rPr>
              <a:t> SĂ FOLOSESC METODE PENTRU STATISTICĂ SI GRAFICĂ.</a:t>
            </a:r>
          </a:p>
          <a:p>
            <a:pPr marL="842402" lvl="1" indent="-421201">
              <a:lnSpc>
                <a:spcPts val="5462"/>
              </a:lnSpc>
              <a:buFont typeface="Arial"/>
              <a:buChar char="•"/>
            </a:pPr>
            <a:r>
              <a:rPr lang="en-US" sz="3901" dirty="0">
                <a:solidFill>
                  <a:srgbClr val="FFFFFF"/>
                </a:solidFill>
                <a:latin typeface="Public Sans"/>
              </a:rPr>
              <a:t> SĂ AFLU REGRESIA LINIARĂ.</a:t>
            </a:r>
          </a:p>
          <a:p>
            <a:pPr marL="842402" lvl="1" indent="-421201">
              <a:lnSpc>
                <a:spcPts val="5462"/>
              </a:lnSpc>
              <a:buFont typeface="Arial"/>
              <a:buChar char="•"/>
            </a:pPr>
            <a:r>
              <a:rPr lang="en-US" sz="3901" dirty="0">
                <a:solidFill>
                  <a:srgbClr val="FFFFFF"/>
                </a:solidFill>
                <a:latin typeface="Public Sans"/>
              </a:rPr>
              <a:t> SĂ REZOLV PROBLEMA PROPUSĂ.</a:t>
            </a:r>
          </a:p>
          <a:p>
            <a:pPr>
              <a:lnSpc>
                <a:spcPts val="5462"/>
              </a:lnSpc>
              <a:spcBef>
                <a:spcPct val="0"/>
              </a:spcBef>
            </a:pPr>
            <a:endParaRPr lang="en-US" sz="3901" dirty="0">
              <a:solidFill>
                <a:srgbClr val="FFFFFF"/>
              </a:solidFill>
              <a:latin typeface="Public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86640" y="1028700"/>
            <a:ext cx="11514720" cy="1749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dirty="0">
                <a:solidFill>
                  <a:srgbClr val="FFFFFF"/>
                </a:solidFill>
                <a:latin typeface="Public Sans Heavy"/>
              </a:rPr>
              <a:t>DESCRIEREA SETULUI DE DATE GENERAL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90600" y="3695700"/>
            <a:ext cx="16727781" cy="2881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96"/>
              </a:lnSpc>
              <a:spcBef>
                <a:spcPct val="0"/>
              </a:spcBef>
            </a:pPr>
            <a:r>
              <a:rPr lang="en-US" sz="2712" dirty="0">
                <a:solidFill>
                  <a:srgbClr val="FFFFFF"/>
                </a:solidFill>
                <a:latin typeface="Public Sans"/>
              </a:rPr>
              <a:t>SETUL DE DATE UTILIZAT ÎN ACEST ARTICOL PROVINE DE LA REALTING.COM, UN SISTEM INTERNAȚIONAL DE VÂNZĂRI AFILIATE CUNOSCUT PENTRU FACILITAREA TRANZACȚIILOR IMOBILIARE SIGURE ȘI CONVENABILE LA NIVEL MONDIAL. </a:t>
            </a:r>
          </a:p>
          <a:p>
            <a:pPr algn="just">
              <a:lnSpc>
                <a:spcPts val="3796"/>
              </a:lnSpc>
              <a:spcBef>
                <a:spcPct val="0"/>
              </a:spcBef>
            </a:pPr>
            <a:endParaRPr lang="en-US" sz="2712" dirty="0">
              <a:solidFill>
                <a:srgbClr val="FFFFFF"/>
              </a:solidFill>
              <a:latin typeface="Public Sans"/>
            </a:endParaRPr>
          </a:p>
          <a:p>
            <a:pPr algn="just">
              <a:lnSpc>
                <a:spcPts val="3796"/>
              </a:lnSpc>
              <a:spcBef>
                <a:spcPct val="0"/>
              </a:spcBef>
            </a:pPr>
            <a:r>
              <a:rPr lang="en-US" sz="2712" dirty="0">
                <a:solidFill>
                  <a:srgbClr val="FFFFFF"/>
                </a:solidFill>
                <a:latin typeface="Public Sans"/>
              </a:rPr>
              <a:t>SETUL DE DATE ALES ARE 147 536 DE RÂNDURI ȘI 15 COLOANE, TOATE CONȚIN DATE IMPORTANTE PENTRU ANALIZĂ.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55821" y="321052"/>
            <a:ext cx="12576357" cy="1749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ublic Sans Heavy"/>
              </a:rPr>
              <a:t>ANALIZA EXPLORATORIE A DATELOR</a:t>
            </a:r>
          </a:p>
          <a:p>
            <a:pPr>
              <a:lnSpc>
                <a:spcPts val="7000"/>
              </a:lnSpc>
            </a:pPr>
            <a:endParaRPr lang="en-US" sz="5000">
              <a:solidFill>
                <a:srgbClr val="FFFFFF"/>
              </a:solidFill>
              <a:latin typeface="Public Sans Heavy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77359" y="1533673"/>
            <a:ext cx="16107403" cy="7724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83"/>
              </a:lnSpc>
              <a:spcBef>
                <a:spcPct val="0"/>
              </a:spcBef>
            </a:pPr>
            <a:r>
              <a:rPr lang="en-US" sz="3130">
                <a:solidFill>
                  <a:srgbClr val="FFFFFF"/>
                </a:solidFill>
                <a:latin typeface="Public Sans Heavy"/>
              </a:rPr>
              <a:t>IN CADRUL ACESTUI PROIECT :</a:t>
            </a:r>
          </a:p>
          <a:p>
            <a:pPr algn="just">
              <a:lnSpc>
                <a:spcPts val="4383"/>
              </a:lnSpc>
              <a:spcBef>
                <a:spcPct val="0"/>
              </a:spcBef>
            </a:pPr>
            <a:endParaRPr lang="en-US" sz="3130">
              <a:solidFill>
                <a:srgbClr val="FFFFFF"/>
              </a:solidFill>
              <a:latin typeface="Public Sans Heavy"/>
            </a:endParaRPr>
          </a:p>
          <a:p>
            <a:pPr marL="675971" lvl="1" indent="-337986" algn="just">
              <a:lnSpc>
                <a:spcPts val="4383"/>
              </a:lnSpc>
              <a:buFont typeface="Arial"/>
              <a:buChar char="•"/>
            </a:pPr>
            <a:r>
              <a:rPr lang="en-US" sz="3130">
                <a:solidFill>
                  <a:srgbClr val="FFFFFF"/>
                </a:solidFill>
                <a:latin typeface="Public Sans"/>
              </a:rPr>
              <a:t>AM UTILIZAT DATELE PENTRU A CALCULA PREȚUL PE METRU PĂTRAT ÎN EUROPA ȘI ASIA, AM FACUT O ANALIZĂ COMPARATIVĂ ÎNTRE CELE DOUĂ CONTINENTE, EVIDENȚIIND VARIAȚIILE SEMNIFICATIVE ÎN COSTURILE IMOBILIARE. </a:t>
            </a:r>
          </a:p>
          <a:p>
            <a:pPr marL="675971" lvl="1" indent="-337986" algn="just">
              <a:lnSpc>
                <a:spcPts val="4383"/>
              </a:lnSpc>
              <a:buFont typeface="Arial"/>
              <a:buChar char="•"/>
            </a:pPr>
            <a:r>
              <a:rPr lang="en-US" sz="3130">
                <a:solidFill>
                  <a:srgbClr val="FFFFFF"/>
                </a:solidFill>
                <a:latin typeface="Public Sans"/>
              </a:rPr>
              <a:t>AM INVESTIGAT CORELAȚIILE DINTRE PREȚURILE IMOBILIARE ȘI FACTORII SPECIFICI, CUM AR FI ANUL DE CONSTRUCȚIE, NUMĂRUL DE ETAJE ȘI SUPRAFAȚA TOTALĂ . </a:t>
            </a:r>
          </a:p>
          <a:p>
            <a:pPr marL="675971" lvl="1" indent="-337986" algn="just">
              <a:lnSpc>
                <a:spcPts val="4383"/>
              </a:lnSpc>
              <a:buFont typeface="Arial"/>
              <a:buChar char="•"/>
            </a:pPr>
            <a:r>
              <a:rPr lang="en-US" sz="3130">
                <a:solidFill>
                  <a:srgbClr val="FFFFFF"/>
                </a:solidFill>
                <a:latin typeface="Public Sans"/>
              </a:rPr>
              <a:t>AM ÎNCORPORAT DATELE PRIVIND COSTUL VIEȚII  ÎN ANALIZA, EXPLORÂND LEGĂTURILE DINTRE COSTUL VIEȚII ȘI PREȚURILE IMOBILIARE ÎN DIVERSE ȚĂRI. </a:t>
            </a:r>
          </a:p>
          <a:p>
            <a:pPr marL="675971" lvl="1" indent="-337986" algn="just">
              <a:lnSpc>
                <a:spcPts val="4383"/>
              </a:lnSpc>
              <a:buFont typeface="Arial"/>
              <a:buChar char="•"/>
            </a:pPr>
            <a:r>
              <a:rPr lang="en-US" sz="3130">
                <a:solidFill>
                  <a:srgbClr val="FFFFFF"/>
                </a:solidFill>
                <a:latin typeface="Public Sans"/>
              </a:rPr>
              <a:t>AM IDENTIFICAT ȘI ANALIZAT CARACTERISTICILE SPECIFICE ALE PIEȚELOR IMOBILIARE, CUM AR FI FRECVENȚA ETAJELOR ÎN CLĂDIRI ȘI DISTRIBUȚIA NUMĂRULUI DE CAMERE ÎN APARTAMENTE.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598870" y="1759613"/>
            <a:ext cx="6590544" cy="1749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ublic Sans Heavy"/>
              </a:rPr>
              <a:t>REZULTATE</a:t>
            </a:r>
          </a:p>
          <a:p>
            <a:pPr>
              <a:lnSpc>
                <a:spcPts val="7000"/>
              </a:lnSpc>
            </a:pPr>
            <a:endParaRPr lang="en-US" sz="5000">
              <a:solidFill>
                <a:srgbClr val="FFFFFF"/>
              </a:solidFill>
              <a:latin typeface="Public Sans Heavy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280035" y="3797956"/>
            <a:ext cx="13727930" cy="3590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39"/>
              </a:lnSpc>
              <a:spcBef>
                <a:spcPct val="0"/>
              </a:spcBef>
            </a:pPr>
            <a:r>
              <a:rPr lang="en-US" sz="3385" dirty="0">
                <a:solidFill>
                  <a:srgbClr val="FFFFFF"/>
                </a:solidFill>
                <a:latin typeface="Public Sans Heavy"/>
              </a:rPr>
              <a:t>ÎN URMA ANALIZEI COMPARATIVE A PIEȚELOR IMOBILIARE DIN EUROPA ȘI ASIA AM PRIMIT REZULTATE SI INFORMATII IMPORTANTE PENTRU A REZOLVA PROBLEMA PROPUSA, SCOPUL SI OBIECTIVELE.</a:t>
            </a:r>
          </a:p>
          <a:p>
            <a:pPr algn="just">
              <a:lnSpc>
                <a:spcPts val="4739"/>
              </a:lnSpc>
              <a:spcBef>
                <a:spcPct val="0"/>
              </a:spcBef>
            </a:pPr>
            <a:endParaRPr lang="en-US" sz="3385" dirty="0">
              <a:solidFill>
                <a:srgbClr val="FFFFFF"/>
              </a:solidFill>
              <a:latin typeface="Public Sans Heavy"/>
            </a:endParaRPr>
          </a:p>
          <a:p>
            <a:pPr algn="just">
              <a:lnSpc>
                <a:spcPts val="4739"/>
              </a:lnSpc>
              <a:spcBef>
                <a:spcPct val="0"/>
              </a:spcBef>
            </a:pPr>
            <a:endParaRPr lang="en-US" sz="3385" dirty="0">
              <a:solidFill>
                <a:srgbClr val="FFFFFF"/>
              </a:solidFill>
              <a:latin typeface="Public Sans Heav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324794" y="1028700"/>
            <a:ext cx="11638412" cy="7274007"/>
          </a:xfrm>
          <a:custGeom>
            <a:avLst/>
            <a:gdLst/>
            <a:ahLst/>
            <a:cxnLst/>
            <a:rect l="l" t="t" r="r" b="b"/>
            <a:pathLst>
              <a:path w="11638412" h="7274007">
                <a:moveTo>
                  <a:pt x="0" y="0"/>
                </a:moveTo>
                <a:lnTo>
                  <a:pt x="11638412" y="0"/>
                </a:lnTo>
                <a:lnTo>
                  <a:pt x="11638412" y="7274007"/>
                </a:lnTo>
                <a:lnTo>
                  <a:pt x="0" y="72740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ro-RO"/>
          </a:p>
        </p:txBody>
      </p:sp>
      <p:sp>
        <p:nvSpPr>
          <p:cNvPr id="3" name="TextBox 3"/>
          <p:cNvSpPr txBox="1"/>
          <p:nvPr/>
        </p:nvSpPr>
        <p:spPr>
          <a:xfrm>
            <a:off x="5735836" y="9337943"/>
            <a:ext cx="6816328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Public Sans Heavy"/>
              </a:rPr>
              <a:t>FIGURA 1.2 NUMĂRUL DE IMOBILE DUPĂ TIP.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49978" y="394013"/>
            <a:ext cx="13788044" cy="8621066"/>
          </a:xfrm>
          <a:custGeom>
            <a:avLst/>
            <a:gdLst/>
            <a:ahLst/>
            <a:cxnLst/>
            <a:rect l="l" t="t" r="r" b="b"/>
            <a:pathLst>
              <a:path w="13788044" h="8621066">
                <a:moveTo>
                  <a:pt x="0" y="0"/>
                </a:moveTo>
                <a:lnTo>
                  <a:pt x="13788044" y="0"/>
                </a:lnTo>
                <a:lnTo>
                  <a:pt x="13788044" y="8621066"/>
                </a:lnTo>
                <a:lnTo>
                  <a:pt x="0" y="86210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ro-RO"/>
          </a:p>
        </p:txBody>
      </p:sp>
      <p:sp>
        <p:nvSpPr>
          <p:cNvPr id="3" name="TextBox 3"/>
          <p:cNvSpPr txBox="1"/>
          <p:nvPr/>
        </p:nvSpPr>
        <p:spPr>
          <a:xfrm>
            <a:off x="2348150" y="9396575"/>
            <a:ext cx="13591699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Public Sans Heavy"/>
              </a:rPr>
              <a:t>FIGURA 1.7 FRECVENTA ETAJELOR SI CAMERELOR IN APARTAMENTE IN ASIA SI EUROPA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00129" y="550767"/>
            <a:ext cx="13048874" cy="8547013"/>
          </a:xfrm>
          <a:custGeom>
            <a:avLst/>
            <a:gdLst/>
            <a:ahLst/>
            <a:cxnLst/>
            <a:rect l="l" t="t" r="r" b="b"/>
            <a:pathLst>
              <a:path w="13048874" h="8547013">
                <a:moveTo>
                  <a:pt x="0" y="0"/>
                </a:moveTo>
                <a:lnTo>
                  <a:pt x="13048874" y="0"/>
                </a:lnTo>
                <a:lnTo>
                  <a:pt x="13048874" y="8547013"/>
                </a:lnTo>
                <a:lnTo>
                  <a:pt x="0" y="8547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ro-RO"/>
          </a:p>
        </p:txBody>
      </p:sp>
      <p:sp>
        <p:nvSpPr>
          <p:cNvPr id="3" name="TextBox 3"/>
          <p:cNvSpPr txBox="1"/>
          <p:nvPr/>
        </p:nvSpPr>
        <p:spPr>
          <a:xfrm>
            <a:off x="5104626" y="9447613"/>
            <a:ext cx="8078748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Public Sans Heavy"/>
              </a:rPr>
              <a:t>FIGURA 1.1 MEDIA PRETURILOR DIN ASIA ȘI EUROPA.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420</Words>
  <Application>Microsoft Macintosh PowerPoint</Application>
  <PresentationFormat>Custom</PresentationFormat>
  <Paragraphs>37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Source Sans Pro</vt:lpstr>
      <vt:lpstr>Public Sans Heavy</vt:lpstr>
      <vt:lpstr>Arial</vt:lpstr>
      <vt:lpstr>Source Sans Pro Bold</vt:lpstr>
      <vt:lpstr>Calibri</vt:lpstr>
      <vt:lpstr>Public Sans</vt:lpstr>
      <vt:lpstr>Public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PPP</dc:title>
  <cp:lastModifiedBy>2736</cp:lastModifiedBy>
  <cp:revision>3</cp:revision>
  <dcterms:created xsi:type="dcterms:W3CDTF">2006-08-16T00:00:00Z</dcterms:created>
  <dcterms:modified xsi:type="dcterms:W3CDTF">2023-12-19T08:03:30Z</dcterms:modified>
  <dc:identifier>DAF3UPVSCNE</dc:identifier>
</cp:coreProperties>
</file>

<file path=docProps/thumbnail.jpeg>
</file>